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3" r:id="rId1"/>
    <p:sldMasterId id="2147483867" r:id="rId2"/>
  </p:sldMasterIdLst>
  <p:notesMasterIdLst>
    <p:notesMasterId r:id="rId29"/>
  </p:notesMasterIdLst>
  <p:sldIdLst>
    <p:sldId id="256" r:id="rId3"/>
    <p:sldId id="257" r:id="rId4"/>
    <p:sldId id="258" r:id="rId5"/>
    <p:sldId id="283" r:id="rId6"/>
    <p:sldId id="260" r:id="rId7"/>
    <p:sldId id="261" r:id="rId8"/>
    <p:sldId id="262" r:id="rId9"/>
    <p:sldId id="263" r:id="rId10"/>
    <p:sldId id="282" r:id="rId11"/>
    <p:sldId id="28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5" r:id="rId26"/>
    <p:sldId id="280" r:id="rId27"/>
    <p:sldId id="281" r:id="rId2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470EC86-6E1D-4A66-8310-942BD5F3EDB9}">
  <a:tblStyle styleId="{1470EC86-6E1D-4A66-8310-942BD5F3EDB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6C31AA4-4D7B-4756-B70A-EC7C261496C5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104" y="-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9560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971552"/>
            <a:ext cx="6487668" cy="236466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143001"/>
            <a:ext cx="6498158" cy="129365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4" y="2474260"/>
            <a:ext cx="6498159" cy="68748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458905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1340892"/>
            <a:ext cx="4079545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7"/>
            <a:ext cx="1524000" cy="4181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7"/>
            <a:ext cx="6689726" cy="418147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4" y="445027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4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61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971551"/>
            <a:ext cx="6487668" cy="236466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143000"/>
            <a:ext cx="6498158" cy="129365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2474259"/>
            <a:ext cx="6498159" cy="68748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1802359"/>
            <a:ext cx="8056563" cy="1021556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2802004"/>
            <a:ext cx="8056563" cy="112514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41" y="2514602"/>
            <a:ext cx="8416925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41" y="3578273"/>
            <a:ext cx="8416925" cy="72950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4"/>
            <a:ext cx="8402040" cy="212764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8" y="1802359"/>
            <a:ext cx="8056563" cy="1021556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8" y="2802004"/>
            <a:ext cx="8056563" cy="112514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3"/>
            <a:ext cx="8042276" cy="1002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3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20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3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20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3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5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6"/>
            <a:ext cx="3840480" cy="4181475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3"/>
            <a:ext cx="8042276" cy="10027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200151"/>
            <a:ext cx="8042276" cy="325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61" y="4706751"/>
            <a:ext cx="484094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200151"/>
            <a:ext cx="8042276" cy="325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1422312" y="1615470"/>
            <a:ext cx="6252905" cy="10341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200" dirty="0" smtClean="0">
                <a:latin typeface="Arial"/>
                <a:cs typeface="Arial"/>
              </a:rPr>
              <a:t>Ma-Chef Learning</a:t>
            </a:r>
            <a:endParaRPr lang="en" sz="5200" dirty="0">
              <a:latin typeface="Arial"/>
              <a:cs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23356" y="3307723"/>
            <a:ext cx="8520599" cy="205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Paul Salessi, Michael Rea, Alex Parella, Ge (Claire) Cheng, Jiaming Xie, Mazar Farran, Corbin Gomez, Carl Glahn, Kenan Nalbant, Weitang Liu</a:t>
            </a:r>
          </a:p>
          <a:p>
            <a:pPr>
              <a:spcBef>
                <a:spcPts val="0"/>
              </a:spcBef>
              <a:buNone/>
            </a:pPr>
            <a:endParaRPr lang="en" sz="28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191">
            <a:off x="7120363" y="121651"/>
            <a:ext cx="1738859" cy="1537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22956">
            <a:off x="204748" y="208417"/>
            <a:ext cx="1738859" cy="15378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0" y="2324688"/>
            <a:ext cx="4252106" cy="2706162"/>
          </a:xfrm>
          <a:prstGeom prst="rect">
            <a:avLst/>
          </a:prstGeom>
        </p:spPr>
      </p:pic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sz="3200" b="1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Naïve Bayes </a:t>
            </a:r>
            <a:r>
              <a:rPr lang="en" sz="3200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– Introduction	</a:t>
            </a:r>
            <a:endParaRPr lang="en" sz="3200" b="0" i="0" u="none" strike="noStrike" cap="none" baseline="0" dirty="0">
              <a:solidFill>
                <a:srgbClr val="2C7C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Naïve Bayes is a simple classification method which takes advantage of Bayes’ </a:t>
            </a:r>
            <a:r>
              <a:rPr lang="en" sz="2800" dirty="0" smtClean="0">
                <a:latin typeface="Arial"/>
                <a:cs typeface="Arial"/>
              </a:rPr>
              <a:t>Theorem.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It assumes each feature is independent of the others; hence, it is a naïve estimator</a:t>
            </a:r>
            <a:r>
              <a:rPr lang="en" sz="2800" dirty="0" smtClean="0">
                <a:latin typeface="Arial"/>
                <a:cs typeface="Arial"/>
              </a:rPr>
              <a:t>.</a:t>
            </a:r>
            <a:endParaRPr lang="en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46119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19462">
            <a:off x="277021" y="3054132"/>
            <a:ext cx="6070600" cy="307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80538" flipH="1">
            <a:off x="2991129" y="-391853"/>
            <a:ext cx="6070600" cy="3073400"/>
          </a:xfrm>
          <a:prstGeom prst="rect">
            <a:avLst/>
          </a:prstGeom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200" b="1" i="0" u="none" strike="noStrike" cap="none" baseline="0" dirty="0">
                <a:latin typeface="Arial"/>
                <a:ea typeface="Arial"/>
                <a:cs typeface="Arial"/>
                <a:sym typeface="Arial"/>
              </a:rPr>
              <a:t>Naïve Bayes</a:t>
            </a:r>
            <a:r>
              <a:rPr lang="en" sz="3200" b="0" i="0" u="none" strike="noStrike" cap="none" baseline="0" dirty="0">
                <a:latin typeface="Arial"/>
                <a:ea typeface="Arial"/>
                <a:cs typeface="Arial"/>
                <a:sym typeface="Arial"/>
              </a:rPr>
              <a:t> – Method	</a:t>
            </a:r>
          </a:p>
        </p:txBody>
      </p:sp>
      <p:sp>
        <p:nvSpPr>
          <p:cNvPr id="4" name="Shape 181"/>
          <p:cNvSpPr txBox="1">
            <a:spLocks/>
          </p:cNvSpPr>
          <p:nvPr/>
        </p:nvSpPr>
        <p:spPr>
          <a:xfrm>
            <a:off x="549275" y="1200151"/>
            <a:ext cx="7900795" cy="3257550"/>
          </a:xfrm>
          <a:prstGeom prst="rect">
            <a:avLst/>
          </a:prstGeo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" dirty="0" smtClean="0">
                <a:latin typeface="Arial"/>
                <a:cs typeface="Arial"/>
              </a:rPr>
              <a:t>A </a:t>
            </a:r>
            <a:r>
              <a:rPr lang="en" dirty="0">
                <a:latin typeface="Arial"/>
                <a:cs typeface="Arial"/>
              </a:rPr>
              <a:t>multi-class implementation of a Naïve Bayes classifier was made in Java</a:t>
            </a:r>
            <a:r>
              <a:rPr lang="en" dirty="0" smtClean="0">
                <a:latin typeface="Arial"/>
                <a:cs typeface="Arial"/>
              </a:rPr>
              <a:t>.</a:t>
            </a:r>
          </a:p>
          <a:p>
            <a:pPr marL="457200" indent="-228600">
              <a:spcBef>
                <a:spcPts val="0"/>
              </a:spcBef>
            </a:pPr>
            <a:r>
              <a:rPr lang="en" dirty="0">
                <a:latin typeface="Arial"/>
                <a:cs typeface="Arial"/>
              </a:rPr>
              <a:t>The frequency of each ingredient in each cuisine is counted, as well as the frequency of each cuisine</a:t>
            </a:r>
            <a:r>
              <a:rPr lang="en" dirty="0" smtClean="0">
                <a:latin typeface="Arial"/>
                <a:cs typeface="Arial"/>
              </a:rPr>
              <a:t>.</a:t>
            </a:r>
          </a:p>
          <a:p>
            <a:pPr marL="457200" indent="-228600">
              <a:spcBef>
                <a:spcPts val="0"/>
              </a:spcBef>
            </a:pPr>
            <a:r>
              <a:rPr lang="en" dirty="0">
                <a:latin typeface="Arial"/>
                <a:cs typeface="Arial"/>
              </a:rPr>
              <a:t>This data is used to find the likelihood of each sample belonging to a certain class (</a:t>
            </a:r>
            <a:r>
              <a:rPr lang="en" dirty="0" smtClean="0">
                <a:latin typeface="Arial"/>
                <a:cs typeface="Arial"/>
              </a:rPr>
              <a:t>cuisine</a:t>
            </a:r>
            <a:r>
              <a:rPr lang="en" dirty="0">
                <a:latin typeface="Arial"/>
                <a:cs typeface="Arial"/>
              </a:rPr>
              <a:t>).</a:t>
            </a:r>
          </a:p>
          <a:p>
            <a:pPr marL="457200" indent="-228600">
              <a:spcBef>
                <a:spcPts val="0"/>
              </a:spcBef>
            </a:pPr>
            <a:r>
              <a:rPr lang="en" dirty="0" smtClean="0">
                <a:latin typeface="Arial"/>
                <a:cs typeface="Arial"/>
              </a:rPr>
              <a:t>Classification </a:t>
            </a:r>
            <a:r>
              <a:rPr lang="en" dirty="0">
                <a:latin typeface="Arial"/>
                <a:cs typeface="Arial"/>
              </a:rPr>
              <a:t>with the highest likelihood is </a:t>
            </a:r>
            <a:r>
              <a:rPr lang="en" dirty="0" smtClean="0">
                <a:latin typeface="Arial"/>
                <a:cs typeface="Arial"/>
              </a:rPr>
              <a:t>selected.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200" b="1" i="0" u="none" strike="noStrike" cap="none" baseline="0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Naïve Bayes</a:t>
            </a:r>
            <a:r>
              <a:rPr lang="en" sz="3200" b="0" i="0" u="none" strike="noStrike" cap="none" baseline="0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 – Results	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175" y="956804"/>
            <a:ext cx="5206524" cy="39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78" y="2959624"/>
            <a:ext cx="1586722" cy="2183875"/>
          </a:xfrm>
          <a:prstGeom prst="rect">
            <a:avLst/>
          </a:prstGeom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200" b="1" i="0" u="none" strike="noStrike" cap="none" baseline="0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Naïve Bayes</a:t>
            </a:r>
            <a:r>
              <a:rPr lang="en" sz="3200" b="0" i="0" u="none" strike="noStrike" cap="none" baseline="0" dirty="0">
                <a:solidFill>
                  <a:srgbClr val="2C7C9F"/>
                </a:solidFill>
                <a:latin typeface="Arial"/>
                <a:ea typeface="Arial"/>
                <a:cs typeface="Arial"/>
                <a:sym typeface="Arial"/>
              </a:rPr>
              <a:t> – Discussion</a:t>
            </a:r>
          </a:p>
        </p:txBody>
      </p:sp>
      <p:sp>
        <p:nvSpPr>
          <p:cNvPr id="6" name="Shape 181"/>
          <p:cNvSpPr txBox="1">
            <a:spLocks/>
          </p:cNvSpPr>
          <p:nvPr/>
        </p:nvSpPr>
        <p:spPr>
          <a:xfrm>
            <a:off x="549275" y="1200151"/>
            <a:ext cx="8042276" cy="3257550"/>
          </a:xfrm>
          <a:prstGeom prst="rect">
            <a:avLst/>
          </a:prstGeo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spcBef>
                <a:spcPts val="0"/>
              </a:spcBef>
            </a:pPr>
            <a:r>
              <a:rPr lang="en" dirty="0" smtClean="0">
                <a:latin typeface="Arial"/>
                <a:cs typeface="Arial"/>
              </a:rPr>
              <a:t>Prediction </a:t>
            </a:r>
            <a:r>
              <a:rPr lang="en" dirty="0">
                <a:latin typeface="Arial"/>
                <a:cs typeface="Arial"/>
              </a:rPr>
              <a:t>accuracy is at 6%, likely because the naïve assumption of feature independence is too naïve for this problem.</a:t>
            </a:r>
          </a:p>
          <a:p>
            <a:pPr marL="457200" indent="-228600">
              <a:spcBef>
                <a:spcPts val="0"/>
              </a:spcBef>
            </a:pPr>
            <a:r>
              <a:rPr lang="en" dirty="0">
                <a:latin typeface="Arial"/>
                <a:cs typeface="Arial"/>
              </a:rPr>
              <a:t>Compare this to assuming every cuisine is Italian, with 19% accuracy.</a:t>
            </a:r>
          </a:p>
          <a:p>
            <a:pPr marL="457200" indent="-228600">
              <a:spcBef>
                <a:spcPts val="0"/>
              </a:spcBef>
            </a:pPr>
            <a:r>
              <a:rPr lang="en" dirty="0">
                <a:latin typeface="Arial"/>
                <a:cs typeface="Arial"/>
              </a:rPr>
              <a:t>Dimensionality reduction may help reduce the error rate.</a:t>
            </a:r>
          </a:p>
          <a:p>
            <a:pPr marL="457200" indent="-228600">
              <a:spcBef>
                <a:spcPts val="0"/>
              </a:spcBef>
            </a:pPr>
            <a:r>
              <a:rPr lang="en" dirty="0">
                <a:latin typeface="Arial"/>
                <a:cs typeface="Arial"/>
              </a:rPr>
              <a:t>In short, this type of implementation is likely inappropriate for the problem at hand</a:t>
            </a:r>
            <a:r>
              <a:rPr lang="en" dirty="0" smtClean="0">
                <a:latin typeface="Arial"/>
                <a:cs typeface="Arial"/>
              </a:rPr>
              <a:t>.</a:t>
            </a:r>
            <a:endParaRPr lang="en" dirty="0"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60556">
            <a:off x="6104109" y="1582154"/>
            <a:ext cx="1915389" cy="3291148"/>
          </a:xfrm>
          <a:prstGeom prst="rect">
            <a:avLst/>
          </a:prstGeom>
        </p:spPr>
      </p:pic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662500" y="1683695"/>
            <a:ext cx="3819000" cy="89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200" dirty="0">
                <a:latin typeface="Arial"/>
                <a:cs typeface="Arial"/>
              </a:rPr>
              <a:t>Neural Nets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88673" y="2145001"/>
            <a:ext cx="4260884" cy="22902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Neural Nets</a:t>
            </a:r>
            <a:r>
              <a:rPr lang="en" sz="3200" dirty="0">
                <a:latin typeface="Arial"/>
                <a:cs typeface="Arial"/>
              </a:rPr>
              <a:t> – Transfer Functions</a:t>
            </a:r>
          </a:p>
          <a:p>
            <a:pPr lvl="0" algn="l" rtl="0">
              <a:spcBef>
                <a:spcPts val="0"/>
              </a:spcBef>
              <a:buNone/>
            </a:pPr>
            <a:endParaRPr sz="3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7" y="1209118"/>
            <a:ext cx="6561740" cy="38129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Neural Nets</a:t>
            </a:r>
            <a:r>
              <a:rPr lang="en" sz="3200" dirty="0">
                <a:latin typeface="Arial"/>
                <a:cs typeface="Arial"/>
              </a:rPr>
              <a:t> – Train and Test Errors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516254" y="1954850"/>
            <a:ext cx="1371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4" y="1115390"/>
            <a:ext cx="4105476" cy="3570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82" y="1115390"/>
            <a:ext cx="4447001" cy="357090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Neural Nets</a:t>
            </a:r>
            <a:r>
              <a:rPr lang="en" sz="3200" dirty="0">
                <a:latin typeface="Arial"/>
                <a:cs typeface="Arial"/>
              </a:rPr>
              <a:t> – Dropout</a:t>
            </a:r>
          </a:p>
          <a:p>
            <a:pPr lvl="0" algn="l" rtl="0">
              <a:spcBef>
                <a:spcPts val="0"/>
              </a:spcBef>
              <a:buNone/>
            </a:pPr>
            <a:endParaRPr sz="3200" dirty="0">
              <a:latin typeface="Arial"/>
              <a:cs typeface="Arial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298575"/>
            <a:ext cx="58483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42" y="-164023"/>
            <a:ext cx="2074713" cy="2074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533" y="1741138"/>
            <a:ext cx="1832523" cy="1784298"/>
          </a:xfrm>
          <a:prstGeom prst="rect">
            <a:avLst/>
          </a:prstGeom>
        </p:spPr>
      </p:pic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Neural Nets </a:t>
            </a:r>
            <a:r>
              <a:rPr lang="en" sz="3200" dirty="0">
                <a:latin typeface="Arial"/>
                <a:cs typeface="Arial"/>
              </a:rPr>
              <a:t>– Results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Training Accuracy : 40-50%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Testing Accuracy : 15-20%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Kaggle Accuracy : 20%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Arial"/>
              <a:cs typeface="Arial"/>
            </a:endParaRPr>
          </a:p>
          <a:p>
            <a:pPr marL="457200" lvl="0" indent="-228600">
              <a:spcBef>
                <a:spcPts val="0"/>
              </a:spcBef>
            </a:pPr>
            <a:r>
              <a:rPr lang="en" sz="2800" dirty="0">
                <a:latin typeface="Arial"/>
                <a:cs typeface="Arial"/>
              </a:rPr>
              <a:t>Performance concerns limited topology options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60" y="124762"/>
            <a:ext cx="1834196" cy="178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149" y="1669452"/>
            <a:ext cx="1860872" cy="18119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1438837" y="1403088"/>
            <a:ext cx="6269513" cy="1483474"/>
          </a:xfrm>
          <a:prstGeom prst="rect">
            <a:avLst/>
          </a:prstGeom>
        </p:spPr>
        <p:txBody>
          <a:bodyPr lIns="68575" tIns="68575" rIns="68575" bIns="6857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200" dirty="0">
                <a:latin typeface="Arial"/>
                <a:ea typeface="Arial"/>
                <a:cs typeface="Arial"/>
                <a:sym typeface="Arial"/>
              </a:rPr>
              <a:t>Support Vector Machines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65" y="2886562"/>
            <a:ext cx="2467266" cy="225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162748" y="3444496"/>
            <a:ext cx="3839100" cy="114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of Multiclass Support Vector Machines: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Introduction to Project </a:t>
            </a:r>
            <a:r>
              <a:rPr lang="en" sz="3200" dirty="0">
                <a:latin typeface="Arial"/>
                <a:cs typeface="Arial"/>
              </a:rPr>
              <a:t>- What’s Cooking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Our task was to create a classifier that, given a list of ingredients, could predict what cuisine type (Italian, Indian, etc.) the recipe belonged to.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We were given 40,000 training samples in a large JSON file that had a cuisine, an ID number, and then a list of ingredients for the dish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121" y="3009375"/>
            <a:ext cx="4086761" cy="18576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03" y="2437339"/>
            <a:ext cx="3781610" cy="2556284"/>
          </a:xfrm>
          <a:prstGeom prst="rect">
            <a:avLst/>
          </a:prstGeom>
        </p:spPr>
      </p:pic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Support Vector Machine</a:t>
            </a:r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 – Method Overview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idx="1"/>
          </p:nvPr>
        </p:nvSpPr>
        <p:spPr>
          <a:xfrm>
            <a:off x="628650" y="1133684"/>
            <a:ext cx="7886700" cy="35141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Steps: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Two ways to do Principal components Analysis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AutoNum type="arabicPeriod"/>
            </a:pPr>
            <a:r>
              <a:rPr lang="en" sz="2800" dirty="0">
                <a:latin typeface="Arial"/>
                <a:ea typeface="Arial"/>
                <a:cs typeface="Arial"/>
                <a:sym typeface="Arial"/>
              </a:rPr>
              <a:t>Apply support vector machine in our data </a:t>
            </a:r>
            <a:r>
              <a:rPr lang="en" sz="2800" dirty="0" smtClean="0">
                <a:latin typeface="Arial"/>
                <a:ea typeface="Arial"/>
                <a:cs typeface="Arial"/>
                <a:sym typeface="Arial"/>
              </a:rPr>
              <a:t>sets</a:t>
            </a:r>
            <a:endParaRPr lang="en" sz="2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Support Vector </a:t>
            </a:r>
            <a:r>
              <a:rPr lang="en" sz="3200" b="1" dirty="0" smtClean="0">
                <a:latin typeface="Arial"/>
                <a:ea typeface="Arial"/>
                <a:cs typeface="Arial"/>
                <a:sym typeface="Arial"/>
              </a:rPr>
              <a:t>Machin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e</a:t>
            </a:r>
            <a:endParaRPr lang="en"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idx="1"/>
          </p:nvPr>
        </p:nvSpPr>
        <p:spPr>
          <a:xfrm>
            <a:off x="590377" y="828502"/>
            <a:ext cx="7886700" cy="5855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Arial"/>
                <a:cs typeface="Arial"/>
              </a:rPr>
              <a:t>Apply PCA on three different data sets: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latin typeface="Arial"/>
              <a:cs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latin typeface="Arial"/>
              <a:cs typeface="Arial"/>
            </a:endParaRPr>
          </a:p>
          <a:p>
            <a:pPr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251" name="Shape 251"/>
          <p:cNvGraphicFramePr/>
          <p:nvPr>
            <p:extLst>
              <p:ext uri="{D42A27DB-BD31-4B8C-83A1-F6EECF244321}">
                <p14:modId xmlns:p14="http://schemas.microsoft.com/office/powerpoint/2010/main" val="2240687153"/>
              </p:ext>
            </p:extLst>
          </p:nvPr>
        </p:nvGraphicFramePr>
        <p:xfrm>
          <a:off x="590379" y="1248438"/>
          <a:ext cx="7452525" cy="3805798"/>
        </p:xfrm>
        <a:graphic>
          <a:graphicData uri="http://schemas.openxmlformats.org/drawingml/2006/table">
            <a:tbl>
              <a:tblPr>
                <a:noFill/>
                <a:tableStyleId>{1470EC86-6E1D-4A66-8310-942BD5F3EDB9}</a:tableStyleId>
              </a:tblPr>
              <a:tblGrid>
                <a:gridCol w="1317675"/>
                <a:gridCol w="2199675"/>
                <a:gridCol w="2125425"/>
                <a:gridCol w="1809750"/>
              </a:tblGrid>
              <a:tr h="117040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400" dirty="0">
                        <a:solidFill>
                          <a:srgbClr val="595959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algn="ctr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 b="1" dirty="0">
                          <a:solidFill>
                            <a:srgbClr val="595959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binary summary matrix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algn="ctr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595959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weight summary matrix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algn="ctr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rgbClr val="595959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whole data binary matrix</a:t>
                      </a:r>
                    </a:p>
                  </a:txBody>
                  <a:tcPr marL="91425" marR="91425" marT="91425" marB="91425"/>
                </a:tc>
              </a:tr>
              <a:tr h="13301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Format: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400">
                        <a:solidFill>
                          <a:srgbClr val="595959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400">
                        <a:solidFill>
                          <a:srgbClr val="595959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400">
                        <a:solidFill>
                          <a:srgbClr val="595959"/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</a:tr>
              <a:tr h="47088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Accuracy: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60%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algn="ctr" rtl="0">
                        <a:lnSpc>
                          <a:spcPct val="90000"/>
                        </a:lnSpc>
                        <a:spcBef>
                          <a:spcPts val="80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61%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algn="ctr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52380"/>
                        <a:buFont typeface="Arial"/>
                        <a:buNone/>
                      </a:pPr>
                      <a:r>
                        <a:rPr lang="en" sz="210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74.4%</a:t>
                      </a:r>
                    </a:p>
                  </a:txBody>
                  <a:tcPr marL="91425" marR="91425" marT="91425" marB="91425"/>
                </a:tc>
              </a:tr>
              <a:tr h="83436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Efficiency(running time):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3min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2min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6 hours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877" y="2088977"/>
            <a:ext cx="2142349" cy="13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954" y="2088977"/>
            <a:ext cx="2098249" cy="13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200" y="2088976"/>
            <a:ext cx="1831700" cy="1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Support Vector </a:t>
            </a:r>
            <a:r>
              <a:rPr lang="en" sz="3200" b="1" dirty="0" smtClean="0">
                <a:latin typeface="Arial"/>
                <a:ea typeface="Arial"/>
                <a:cs typeface="Arial"/>
                <a:sym typeface="Arial"/>
              </a:rPr>
              <a:t>Machin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e</a:t>
            </a:r>
            <a:endParaRPr lang="en"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idx="1"/>
          </p:nvPr>
        </p:nvSpPr>
        <p:spPr>
          <a:xfrm>
            <a:off x="549275" y="1111807"/>
            <a:ext cx="8042276" cy="325755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Method: One-against-one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Kernels: (Apply PCA on whole data binary matrix)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lang="en-US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1800" dirty="0">
                <a:latin typeface="Arial"/>
                <a:ea typeface="Arial"/>
                <a:cs typeface="Arial"/>
                <a:sym typeface="Arial"/>
              </a:rPr>
              <a:t>Fail case: Bessel, ANOVA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1" name="Shape 261"/>
          <p:cNvGraphicFramePr/>
          <p:nvPr>
            <p:extLst>
              <p:ext uri="{D42A27DB-BD31-4B8C-83A1-F6EECF244321}">
                <p14:modId xmlns:p14="http://schemas.microsoft.com/office/powerpoint/2010/main" val="3016891788"/>
              </p:ext>
            </p:extLst>
          </p:nvPr>
        </p:nvGraphicFramePr>
        <p:xfrm>
          <a:off x="1798637" y="1917231"/>
          <a:ext cx="4408400" cy="2427642"/>
        </p:xfrm>
        <a:graphic>
          <a:graphicData uri="http://schemas.openxmlformats.org/drawingml/2006/table">
            <a:tbl>
              <a:tblPr>
                <a:noFill/>
                <a:tableStyleId>{D6C31AA4-4D7B-4756-B70A-EC7C261496C5}</a:tableStyleId>
              </a:tblPr>
              <a:tblGrid>
                <a:gridCol w="1512800"/>
                <a:gridCol w="1447800"/>
                <a:gridCol w="1447800"/>
              </a:tblGrid>
              <a:tr h="75892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52380"/>
                        <a:buFont typeface="Arial"/>
                        <a:buNone/>
                      </a:pPr>
                      <a:r>
                        <a:rPr lang="en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Linear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7800" lvl="0" indent="-38100" rtl="0">
                        <a:lnSpc>
                          <a:spcPct val="90000"/>
                        </a:lnSpc>
                        <a:spcBef>
                          <a:spcPts val="800"/>
                        </a:spcBef>
                        <a:buClr>
                          <a:schemeClr val="dk1"/>
                        </a:buClr>
                        <a:buSzPct val="52380"/>
                        <a:buFont typeface="Arial"/>
                        <a:buNone/>
                      </a:pPr>
                      <a:r>
                        <a:rPr lang="en" sz="2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Gaussian</a:t>
                      </a:r>
                    </a:p>
                  </a:txBody>
                  <a:tcPr marL="91425" marR="91425" marT="91425" marB="91425"/>
                </a:tc>
              </a:tr>
              <a:tr h="83436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cs typeface="Arial"/>
                        </a:rPr>
                        <a:t>PCA variability 95%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cs typeface="Arial"/>
                        </a:rPr>
                        <a:t>70%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74.4%</a:t>
                      </a:r>
                    </a:p>
                  </a:txBody>
                  <a:tcPr marL="91425" marR="91425" marT="91425" marB="91425"/>
                </a:tc>
              </a:tr>
              <a:tr h="83436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cs typeface="Arial"/>
                        </a:rPr>
                        <a:t>PCA variability 98%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cs typeface="Arial"/>
                        </a:rPr>
                        <a:t>69%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71%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46" y="0"/>
            <a:ext cx="3437087" cy="5143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1" y="925260"/>
            <a:ext cx="8832299" cy="41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/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Support Vector </a:t>
            </a:r>
            <a:r>
              <a:rPr lang="en" sz="3200" b="1" dirty="0" smtClean="0">
                <a:latin typeface="Arial"/>
                <a:ea typeface="Arial"/>
                <a:cs typeface="Arial"/>
                <a:sym typeface="Arial"/>
              </a:rPr>
              <a:t>Machin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>Results</a:t>
            </a:r>
            <a:endParaRPr lang="en"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915" y="2332097"/>
            <a:ext cx="4819548" cy="2811403"/>
          </a:xfrm>
          <a:prstGeom prst="rect">
            <a:avLst/>
          </a:prstGeom>
        </p:spPr>
      </p:pic>
      <p:sp>
        <p:nvSpPr>
          <p:cNvPr id="6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/>
            <a:r>
              <a:rPr lang="en" sz="3200" b="1" dirty="0">
                <a:latin typeface="Arial"/>
                <a:ea typeface="Arial"/>
                <a:cs typeface="Arial"/>
                <a:sym typeface="Arial"/>
              </a:rPr>
              <a:t>Support Vector </a:t>
            </a:r>
            <a:r>
              <a:rPr lang="en" sz="3200" b="1" dirty="0" smtClean="0">
                <a:latin typeface="Arial"/>
                <a:ea typeface="Arial"/>
                <a:cs typeface="Arial"/>
                <a:sym typeface="Arial"/>
              </a:rPr>
              <a:t>Machin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" sz="3200" dirty="0"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>Improvements</a:t>
            </a:r>
            <a:endParaRPr lang="en"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44"/>
          <p:cNvSpPr txBox="1">
            <a:spLocks/>
          </p:cNvSpPr>
          <p:nvPr/>
        </p:nvSpPr>
        <p:spPr>
          <a:xfrm>
            <a:off x="346765" y="1148357"/>
            <a:ext cx="7886700" cy="3514199"/>
          </a:xfrm>
          <a:prstGeom prst="rect">
            <a:avLst/>
          </a:prstGeom>
        </p:spPr>
        <p:txBody>
          <a:bodyPr vert="horz" lIns="68575" tIns="68575" rIns="68575" bIns="68575" rtlCol="0" anchor="t" anchorCtr="0">
            <a:noAutofit/>
          </a:bodyPr>
          <a:lstStyle>
            <a:lvl1pPr marL="349250" indent="-349250" algn="l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ts val="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ts val="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SzPct val="100000"/>
              <a:buFont typeface="Arial"/>
              <a:buAutoNum type="arabicPeriod"/>
            </a:pPr>
            <a:r>
              <a:rPr lang="en" sz="2800" dirty="0" smtClean="0">
                <a:latin typeface="Arial"/>
                <a:ea typeface="Arial"/>
                <a:cs typeface="Arial"/>
              </a:rPr>
              <a:t>Nonlinear </a:t>
            </a:r>
            <a:r>
              <a:rPr lang="en" sz="2800" dirty="0">
                <a:latin typeface="Arial"/>
                <a:ea typeface="Arial"/>
                <a:cs typeface="Arial"/>
              </a:rPr>
              <a:t>dimensionality </a:t>
            </a:r>
            <a:r>
              <a:rPr lang="en" sz="2800" dirty="0" smtClean="0">
                <a:latin typeface="Arial"/>
                <a:ea typeface="Arial"/>
                <a:cs typeface="Arial"/>
              </a:rPr>
              <a:t>reduction</a:t>
            </a:r>
          </a:p>
          <a:p>
            <a:pPr marL="908050" lvl="1" indent="-457200">
              <a:buSzPct val="100000"/>
              <a:buFont typeface="Arial"/>
              <a:buChar char="•"/>
            </a:pPr>
            <a:r>
              <a:rPr lang="en" sz="2400" dirty="0" smtClean="0">
                <a:latin typeface="Arial"/>
                <a:ea typeface="Arial"/>
                <a:cs typeface="Arial"/>
              </a:rPr>
              <a:t>(</a:t>
            </a:r>
            <a:r>
              <a:rPr lang="en" sz="2400" dirty="0">
                <a:latin typeface="Arial"/>
                <a:ea typeface="Arial"/>
                <a:cs typeface="Arial"/>
              </a:rPr>
              <a:t>e.g.  Principal Curves and manifold)</a:t>
            </a:r>
          </a:p>
          <a:p>
            <a:pPr marL="457200" indent="-342900">
              <a:buSzPct val="100000"/>
              <a:buFont typeface="Arial"/>
              <a:buAutoNum type="arabicPeriod"/>
            </a:pPr>
            <a:r>
              <a:rPr lang="en" sz="2800" dirty="0">
                <a:latin typeface="Arial"/>
                <a:ea typeface="Arial"/>
                <a:cs typeface="Arial"/>
              </a:rPr>
              <a:t>Stacking</a:t>
            </a:r>
          </a:p>
          <a:p>
            <a:pPr marL="908050" lvl="1" indent="-457200">
              <a:buSzPct val="100000"/>
              <a:buFont typeface="Arial"/>
              <a:buChar char="•"/>
            </a:pPr>
            <a:r>
              <a:rPr lang="en" sz="2400" dirty="0">
                <a:latin typeface="Arial"/>
                <a:ea typeface="Arial"/>
                <a:cs typeface="Arial"/>
              </a:rPr>
              <a:t>(training a learning algorithm to combine the predictions of several other learning algorithm)</a:t>
            </a:r>
          </a:p>
        </p:txBody>
      </p:sp>
    </p:spTree>
    <p:extLst>
      <p:ext uri="{BB962C8B-B14F-4D97-AF65-F5344CB8AC3E}">
        <p14:creationId xmlns:p14="http://schemas.microsoft.com/office/powerpoint/2010/main" val="9438278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20" y="2078906"/>
            <a:ext cx="3425134" cy="3064594"/>
          </a:xfrm>
          <a:prstGeom prst="rect">
            <a:avLst/>
          </a:prstGeom>
        </p:spPr>
      </p:pic>
      <p:sp>
        <p:nvSpPr>
          <p:cNvPr id="6" name="Shape 243"/>
          <p:cNvSpPr txBox="1">
            <a:spLocks noGrp="1"/>
          </p:cNvSpPr>
          <p:nvPr>
            <p:ph type="title"/>
          </p:nvPr>
        </p:nvSpPr>
        <p:spPr>
          <a:xfrm>
            <a:off x="346765" y="205979"/>
            <a:ext cx="8465930" cy="857250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l"/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Final Comparisons </a:t>
            </a: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Thoughts</a:t>
            </a:r>
            <a:endParaRPr lang="en"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Did we meet our goal? (70% accuracy of each model)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Why did some models do well while others did not?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Future work? How could things have been done better?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Any other implications?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66700"/>
            <a:ext cx="6350000" cy="4610100"/>
          </a:xfrm>
          <a:prstGeom prst="rect">
            <a:avLst/>
          </a:prstGeom>
        </p:spPr>
      </p:pic>
      <p:sp>
        <p:nvSpPr>
          <p:cNvPr id="284" name="Shape 284"/>
          <p:cNvSpPr txBox="1">
            <a:spLocks noGrp="1"/>
          </p:cNvSpPr>
          <p:nvPr>
            <p:ph type="ctrTitle"/>
          </p:nvPr>
        </p:nvSpPr>
        <p:spPr>
          <a:xfrm>
            <a:off x="311712" y="752227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200" dirty="0">
                <a:latin typeface="Arial"/>
                <a:cs typeface="Arial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Introduction to Project</a:t>
            </a:r>
            <a:r>
              <a:rPr lang="en" sz="3200" dirty="0">
                <a:latin typeface="Arial"/>
                <a:cs typeface="Arial"/>
              </a:rPr>
              <a:t> – Our Goal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Implement a learning model that achieved at least a 70% accuracy level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400" dirty="0">
                <a:latin typeface="Arial"/>
                <a:cs typeface="Arial"/>
              </a:rPr>
              <a:t>Divide and conquer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2000" dirty="0">
                <a:latin typeface="Arial"/>
                <a:cs typeface="Arial"/>
              </a:rPr>
              <a:t>Implemented decision trees, artificial neural networks, support vector machines and naive bayes.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1704" y="3041552"/>
            <a:ext cx="2522065" cy="20302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055109" y="1688780"/>
            <a:ext cx="5034804" cy="89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200" dirty="0">
                <a:latin typeface="Arial"/>
                <a:cs typeface="Arial"/>
              </a:rPr>
              <a:t>Decision Trees</a:t>
            </a:r>
            <a:endParaRPr lang="en" sz="52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7" y="2109628"/>
            <a:ext cx="2638107" cy="3033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41" y="2109629"/>
            <a:ext cx="2638107" cy="30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3825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Decision Trees</a:t>
            </a:r>
            <a:r>
              <a:rPr lang="en" sz="3200" dirty="0">
                <a:latin typeface="Arial"/>
                <a:cs typeface="Arial"/>
              </a:rPr>
              <a:t> – What are they?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Map out a deterministic series of questions that eliminate possible outcomes until there is only one possibility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Applied to our problem, we essentially ask if the recipe calls for a particular ingredient.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If yes, then we eliminate all cuisines that do not contain that ingredient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If no, then ask about a different ingredient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We implemented a more advanced method called random forest which generates multiple decision trees and averages them for better accuracy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Decision Trees </a:t>
            </a:r>
            <a:r>
              <a:rPr lang="en" sz="3200" dirty="0">
                <a:latin typeface="Arial"/>
                <a:cs typeface="Arial"/>
              </a:rPr>
              <a:t>– Examples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35572"/>
            <a:ext cx="4124844" cy="28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18" y="1135573"/>
            <a:ext cx="3354096" cy="31677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4710150" y="4014798"/>
            <a:ext cx="4033799" cy="61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A tree showing survival of passengers on the </a:t>
            </a:r>
            <a:r>
              <a:rPr lang="en" sz="1200" dirty="0">
                <a:solidFill>
                  <a:srgbClr val="0B0080"/>
                </a:solidFill>
                <a:highlight>
                  <a:srgbClr val="FFFFFF"/>
                </a:highlight>
              </a:rPr>
              <a:t>Titanic</a:t>
            </a:r>
            <a:r>
              <a:rPr lang="en" sz="1200" dirty="0">
                <a:solidFill>
                  <a:srgbClr val="333333"/>
                </a:solidFill>
                <a:highlight>
                  <a:srgbClr val="FFFFFF"/>
                </a:highlight>
              </a:rPr>
              <a:t> ("sibsp" is the number of spouses or siblings aboard). The figures under the leaves show the probability of survival and the percentage of observations in the leaf. Credits to Wikipedia</a:t>
            </a:r>
          </a:p>
          <a:p>
            <a:pPr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33" y="1024093"/>
            <a:ext cx="3120803" cy="3863385"/>
          </a:xfrm>
          <a:prstGeom prst="rect">
            <a:avLst/>
          </a:prstGeom>
        </p:spPr>
      </p:pic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Decision Tree</a:t>
            </a:r>
            <a:r>
              <a:rPr lang="en" sz="3200" dirty="0">
                <a:latin typeface="Arial"/>
                <a:cs typeface="Arial"/>
              </a:rPr>
              <a:t> – Algorithm/Feature Selection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5" y="1152475"/>
            <a:ext cx="5844043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Created a bag of words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Huge matrix: 39774 x 6681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Over 99% sparse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Removed all terms in bag that appeared in less than 1% of the recipes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Dropped number of ingredients from 6681 to 194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Still 97% sparse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First, tried building a single decision tree model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>
                <a:latin typeface="Arial"/>
                <a:cs typeface="Arial"/>
              </a:rPr>
              <a:t>Got 37% accuracy on Kaggle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800" dirty="0">
                <a:latin typeface="Arial"/>
                <a:cs typeface="Arial"/>
              </a:rPr>
              <a:t>Tried a random forest model to improve accuracy and error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4" y="441992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200" b="1" dirty="0">
                <a:latin typeface="Arial"/>
                <a:cs typeface="Arial"/>
              </a:rPr>
              <a:t>Decision Tree</a:t>
            </a:r>
            <a:r>
              <a:rPr lang="en" sz="3200" dirty="0">
                <a:latin typeface="Arial"/>
                <a:cs typeface="Arial"/>
              </a:rPr>
              <a:t> – Results/Insight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4" y="1014829"/>
            <a:ext cx="5415873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700" dirty="0">
                <a:latin typeface="Arial"/>
                <a:cs typeface="Arial"/>
              </a:rPr>
              <a:t>Random forest achieved 61% on Kaggle with using 50 trees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700" dirty="0">
                <a:latin typeface="Arial"/>
                <a:cs typeface="Arial"/>
              </a:rPr>
              <a:t>Splitting the complete data into training and testing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400" dirty="0">
                <a:latin typeface="Arial"/>
                <a:cs typeface="Arial"/>
              </a:rPr>
              <a:t>Model accuracy: 84.35% when using the testing </a:t>
            </a:r>
            <a:r>
              <a:rPr lang="en" sz="1400" dirty="0" smtClean="0">
                <a:latin typeface="Arial"/>
                <a:cs typeface="Arial"/>
              </a:rPr>
              <a:t>data</a:t>
            </a:r>
            <a:endParaRPr lang="en-US" sz="1400" dirty="0" smtClean="0">
              <a:latin typeface="Arial"/>
              <a:cs typeface="Arial"/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" sz="1400" dirty="0" smtClean="0">
                <a:latin typeface="Arial"/>
                <a:cs typeface="Arial"/>
              </a:rPr>
              <a:t>Out-of-bag </a:t>
            </a:r>
            <a:r>
              <a:rPr lang="en" sz="1400" dirty="0">
                <a:latin typeface="Arial"/>
                <a:cs typeface="Arial"/>
              </a:rPr>
              <a:t>estimate of error rate: 42.41%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400" dirty="0">
                <a:latin typeface="Arial"/>
                <a:cs typeface="Arial"/>
              </a:rPr>
              <a:t>Spanish error classification: 95.18% (worst)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400" dirty="0">
                <a:latin typeface="Arial"/>
                <a:cs typeface="Arial"/>
              </a:rPr>
              <a:t>Mexican error classification: 17.20% (best)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700" dirty="0">
                <a:latin typeface="Arial"/>
                <a:cs typeface="Arial"/>
              </a:rPr>
              <a:t>Sparse bag of words took up a lot of memory and computation time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700" dirty="0">
                <a:latin typeface="Arial"/>
                <a:cs typeface="Arial"/>
              </a:rPr>
              <a:t>Could have tried other feature selection techniques to improve accuracy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140" y="1036776"/>
            <a:ext cx="341642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5" y="2809875"/>
            <a:ext cx="4011358" cy="1704073"/>
          </a:xfrm>
          <a:prstGeom prst="rect">
            <a:avLst/>
          </a:prstGeom>
        </p:spPr>
      </p:pic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496848" y="1688780"/>
            <a:ext cx="4151326" cy="89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200" dirty="0" smtClean="0">
                <a:latin typeface="Arial"/>
                <a:cs typeface="Arial"/>
              </a:rPr>
              <a:t>Naïve Bayes</a:t>
            </a:r>
            <a:endParaRPr lang="en" sz="52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345" y="1688780"/>
            <a:ext cx="2531019" cy="31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3510"/>
      </p:ext>
    </p:extLst>
  </p:cSld>
  <p:clrMapOvr>
    <a:masterClrMapping/>
  </p:clrMapOvr>
  <p:transition xmlns:p14="http://schemas.microsoft.com/office/powerpoint/2010/main" spd="slow"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68</TotalTime>
  <Words>841</Words>
  <Application>Microsoft Macintosh PowerPoint</Application>
  <PresentationFormat>On-screen Show (16:9)</PresentationFormat>
  <Paragraphs>122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Breeze</vt:lpstr>
      <vt:lpstr>1_Breeze</vt:lpstr>
      <vt:lpstr>Ma-Chef Learning</vt:lpstr>
      <vt:lpstr>Introduction to Project - What’s Cooking</vt:lpstr>
      <vt:lpstr>Introduction to Project – Our Goal</vt:lpstr>
      <vt:lpstr>Decision Trees</vt:lpstr>
      <vt:lpstr>Decision Trees – What are they?</vt:lpstr>
      <vt:lpstr>Decision Trees – Examples</vt:lpstr>
      <vt:lpstr>Decision Tree – Algorithm/Feature Selection</vt:lpstr>
      <vt:lpstr>Decision Tree – Results/Insight</vt:lpstr>
      <vt:lpstr>Naïve Bayes</vt:lpstr>
      <vt:lpstr>Naïve Bayes – Introduction </vt:lpstr>
      <vt:lpstr>Naïve Bayes – Method </vt:lpstr>
      <vt:lpstr>Naïve Bayes – Results </vt:lpstr>
      <vt:lpstr>Naïve Bayes – Discussion</vt:lpstr>
      <vt:lpstr>Neural Nets</vt:lpstr>
      <vt:lpstr>Neural Nets – Transfer Functions </vt:lpstr>
      <vt:lpstr>Neural Nets – Train and Test Errors</vt:lpstr>
      <vt:lpstr>Neural Nets – Dropout </vt:lpstr>
      <vt:lpstr>Neural Nets – Results</vt:lpstr>
      <vt:lpstr>Support Vector Machines</vt:lpstr>
      <vt:lpstr>Support Vector Machine – Method Overview</vt:lpstr>
      <vt:lpstr>Support Vector Machine</vt:lpstr>
      <vt:lpstr>Support Vector Machine</vt:lpstr>
      <vt:lpstr>Support Vector Machine – Results</vt:lpstr>
      <vt:lpstr>Support Vector Machine – Improvements</vt:lpstr>
      <vt:lpstr>Final Comparisons &amp; Thoughts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Ma-Chef Learning</dc:title>
  <cp:lastModifiedBy>Paul Salessi</cp:lastModifiedBy>
  <cp:revision>10</cp:revision>
  <dcterms:modified xsi:type="dcterms:W3CDTF">2015-11-24T20:46:12Z</dcterms:modified>
</cp:coreProperties>
</file>